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1.xml" ContentType="application/inkml+xml"/>
  <Override PartName="/ppt/ink/ink2.xml" ContentType="application/inkml+xml"/>
  <Override PartName="/ppt/notesSlides/notesSlide10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0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33"/>
  </p:notesMasterIdLst>
  <p:sldIdLst>
    <p:sldId id="256" r:id="rId2"/>
    <p:sldId id="458" r:id="rId3"/>
    <p:sldId id="552" r:id="rId4"/>
    <p:sldId id="341" r:id="rId5"/>
    <p:sldId id="368" r:id="rId6"/>
    <p:sldId id="369" r:id="rId7"/>
    <p:sldId id="370" r:id="rId8"/>
    <p:sldId id="371" r:id="rId9"/>
    <p:sldId id="372" r:id="rId10"/>
    <p:sldId id="373" r:id="rId11"/>
    <p:sldId id="340" r:id="rId12"/>
    <p:sldId id="345" r:id="rId13"/>
    <p:sldId id="342" r:id="rId14"/>
    <p:sldId id="344" r:id="rId15"/>
    <p:sldId id="343" r:id="rId16"/>
    <p:sldId id="349" r:id="rId17"/>
    <p:sldId id="346" r:id="rId18"/>
    <p:sldId id="347" r:id="rId19"/>
    <p:sldId id="348" r:id="rId20"/>
    <p:sldId id="351" r:id="rId21"/>
    <p:sldId id="352" r:id="rId22"/>
    <p:sldId id="361" r:id="rId23"/>
    <p:sldId id="362" r:id="rId24"/>
    <p:sldId id="355" r:id="rId25"/>
    <p:sldId id="363" r:id="rId26"/>
    <p:sldId id="350" r:id="rId27"/>
    <p:sldId id="354" r:id="rId28"/>
    <p:sldId id="356" r:id="rId29"/>
    <p:sldId id="374" r:id="rId30"/>
    <p:sldId id="375" r:id="rId31"/>
    <p:sldId id="515" r:id="rId32"/>
    <p:sldId id="516" r:id="rId33"/>
    <p:sldId id="366" r:id="rId34"/>
    <p:sldId id="367" r:id="rId35"/>
    <p:sldId id="517" r:id="rId36"/>
    <p:sldId id="518" r:id="rId37"/>
    <p:sldId id="519" r:id="rId38"/>
    <p:sldId id="520" r:id="rId39"/>
    <p:sldId id="521" r:id="rId40"/>
    <p:sldId id="522" r:id="rId41"/>
    <p:sldId id="523" r:id="rId42"/>
    <p:sldId id="524" r:id="rId43"/>
    <p:sldId id="353" r:id="rId44"/>
    <p:sldId id="379" r:id="rId45"/>
    <p:sldId id="380" r:id="rId46"/>
    <p:sldId id="381" r:id="rId47"/>
    <p:sldId id="408" r:id="rId48"/>
    <p:sldId id="407" r:id="rId49"/>
    <p:sldId id="383" r:id="rId50"/>
    <p:sldId id="447" r:id="rId51"/>
    <p:sldId id="384" r:id="rId52"/>
    <p:sldId id="391" r:id="rId53"/>
    <p:sldId id="390" r:id="rId54"/>
    <p:sldId id="385" r:id="rId55"/>
    <p:sldId id="392" r:id="rId56"/>
    <p:sldId id="409" r:id="rId57"/>
    <p:sldId id="554" r:id="rId58"/>
    <p:sldId id="555" r:id="rId59"/>
    <p:sldId id="556" r:id="rId60"/>
    <p:sldId id="557" r:id="rId61"/>
    <p:sldId id="558" r:id="rId62"/>
    <p:sldId id="559" r:id="rId63"/>
    <p:sldId id="446" r:id="rId64"/>
    <p:sldId id="553" r:id="rId65"/>
    <p:sldId id="405" r:id="rId66"/>
    <p:sldId id="406" r:id="rId67"/>
    <p:sldId id="437" r:id="rId68"/>
    <p:sldId id="432" r:id="rId69"/>
    <p:sldId id="433" r:id="rId70"/>
    <p:sldId id="439" r:id="rId71"/>
    <p:sldId id="440" r:id="rId72"/>
    <p:sldId id="441" r:id="rId73"/>
    <p:sldId id="416" r:id="rId74"/>
    <p:sldId id="445" r:id="rId75"/>
    <p:sldId id="417" r:id="rId76"/>
    <p:sldId id="435" r:id="rId77"/>
    <p:sldId id="436" r:id="rId78"/>
    <p:sldId id="525" r:id="rId79"/>
    <p:sldId id="526" r:id="rId80"/>
    <p:sldId id="479" r:id="rId81"/>
    <p:sldId id="527" r:id="rId82"/>
    <p:sldId id="528" r:id="rId83"/>
    <p:sldId id="529" r:id="rId84"/>
    <p:sldId id="530" r:id="rId85"/>
    <p:sldId id="531" r:id="rId86"/>
    <p:sldId id="532" r:id="rId87"/>
    <p:sldId id="533" r:id="rId88"/>
    <p:sldId id="534" r:id="rId89"/>
    <p:sldId id="430" r:id="rId90"/>
    <p:sldId id="535" r:id="rId91"/>
    <p:sldId id="536" r:id="rId92"/>
    <p:sldId id="537" r:id="rId93"/>
    <p:sldId id="431" r:id="rId94"/>
    <p:sldId id="538" r:id="rId95"/>
    <p:sldId id="539" r:id="rId96"/>
    <p:sldId id="434" r:id="rId97"/>
    <p:sldId id="540" r:id="rId98"/>
    <p:sldId id="541" r:id="rId99"/>
    <p:sldId id="542" r:id="rId100"/>
    <p:sldId id="543" r:id="rId101"/>
    <p:sldId id="474" r:id="rId102"/>
    <p:sldId id="475" r:id="rId103"/>
    <p:sldId id="544" r:id="rId104"/>
    <p:sldId id="480" r:id="rId105"/>
    <p:sldId id="545" r:id="rId106"/>
    <p:sldId id="546" r:id="rId107"/>
    <p:sldId id="547" r:id="rId108"/>
    <p:sldId id="485" r:id="rId109"/>
    <p:sldId id="396" r:id="rId110"/>
    <p:sldId id="382" r:id="rId111"/>
    <p:sldId id="454" r:id="rId112"/>
    <p:sldId id="453" r:id="rId113"/>
    <p:sldId id="455" r:id="rId114"/>
    <p:sldId id="456" r:id="rId115"/>
    <p:sldId id="457" r:id="rId116"/>
    <p:sldId id="551" r:id="rId117"/>
    <p:sldId id="459" r:id="rId118"/>
    <p:sldId id="460" r:id="rId119"/>
    <p:sldId id="463" r:id="rId120"/>
    <p:sldId id="481" r:id="rId121"/>
    <p:sldId id="482" r:id="rId122"/>
    <p:sldId id="483" r:id="rId123"/>
    <p:sldId id="461" r:id="rId124"/>
    <p:sldId id="462" r:id="rId125"/>
    <p:sldId id="410" r:id="rId126"/>
    <p:sldId id="393" r:id="rId127"/>
    <p:sldId id="398" r:id="rId128"/>
    <p:sldId id="399" r:id="rId129"/>
    <p:sldId id="400" r:id="rId130"/>
    <p:sldId id="401" r:id="rId131"/>
    <p:sldId id="402" r:id="rId13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3/15/2024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125</a:t>
            </a:fld>
            <a:endParaRPr lang="en-US"/>
          </a:p>
        </p:txBody>
      </p:sp>
    </p:spTree>
    <p:extLst>
      <p:ext uri="{BB962C8B-B14F-4D97-AF65-F5344CB8AC3E}">
        <p14:creationId xmlns:p14="http://schemas.microsoft.com/office/powerpoint/2010/main" val="3173393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Draw your own figure </a:t>
            </a:r>
            <a:r>
              <a:rPr lang="en-US" b="1" dirty="0" err="1"/>
              <a:t>herefor</a:t>
            </a:r>
            <a:r>
              <a:rPr lang="en-US" b="1" dirty="0"/>
              <a:t> next time, doesn’t match the notation and doesn’t look good.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127</a:t>
            </a:fld>
            <a:endParaRPr lang="en-US"/>
          </a:p>
        </p:txBody>
      </p:sp>
    </p:spTree>
    <p:extLst>
      <p:ext uri="{BB962C8B-B14F-4D97-AF65-F5344CB8AC3E}">
        <p14:creationId xmlns:p14="http://schemas.microsoft.com/office/powerpoint/2010/main" val="15378336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130</a:t>
            </a:fld>
            <a:endParaRPr lang="en-US"/>
          </a:p>
        </p:txBody>
      </p:sp>
    </p:spTree>
    <p:extLst>
      <p:ext uri="{BB962C8B-B14F-4D97-AF65-F5344CB8AC3E}">
        <p14:creationId xmlns:p14="http://schemas.microsoft.com/office/powerpoint/2010/main" val="146095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000E5-1C99-D1D7-F214-18AC890C2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4B1A6-9B7B-9002-C051-C6D42F7DC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649D5-1FB8-548E-0079-6455E7F12C17}"/>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08A2533B-E9DA-5CA2-5254-48286918B2F9}"/>
              </a:ext>
            </a:extLst>
          </p:cNvPr>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3757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25140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If you said "SD declines with sample size," -3</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70580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d: </a:t>
            </a:r>
            <a:r>
              <a:rPr lang="en-US" sz="1800" b="0" i="0" u="none" strike="noStrike" dirty="0">
                <a:solidFill>
                  <a:srgbClr val="000000"/>
                </a:solidFill>
                <a:effectLst/>
                <a:latin typeface="Aptos Narrow" panose="020B0004020202020204" pitchFamily="34" charset="0"/>
              </a:rPr>
              <a:t>Some people got hung up on the language here but this is true</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False, if you conflated uncorrelated and independent, -3</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Distinguish between causation and association is good, but what about the rest?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290980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Need to find the dinosaur to get more than 6 points</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656117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Main things: bars for two groups, error bars, interpretation</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4927838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Make sure to subset data for the second part and do the full testing procedure</a:t>
            </a:r>
            <a:r>
              <a:rPr lang="en-US" dirty="0"/>
              <a:t>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564926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Syllabus check-in and midterm review. Note the paper for next time, uploaded on </a:t>
                </a:r>
                <a:r>
                  <a:rPr lang="en-US" dirty="0" err="1"/>
                  <a:t>Github</a:t>
                </a:r>
                <a:r>
                  <a:rPr lang="en-US" dirty="0"/>
                  <a:t> as well as available through this link.</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800717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269763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7804660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83093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3092722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24384470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6498959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22058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3/15/2024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3/15/2024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38.png"/></Relationships>
</file>

<file path=ppt/slides/_rels/slide121.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4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0.png"/><Relationship Id="rId4" Type="http://schemas.openxmlformats.org/officeDocument/2006/relationships/image" Target="../media/image38.png"/><Relationship Id="rId9" Type="http://schemas.openxmlformats.org/officeDocument/2006/relationships/customXml" Target="../ink/ink5.xml"/><Relationship Id="rId14" Type="http://schemas.openxmlformats.org/officeDocument/2006/relationships/image" Target="../media/image490.png"/></Relationships>
</file>

<file path=ppt/slides/_rels/slide122.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7.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0.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108.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0.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0.png"/><Relationship Id="rId19" Type="http://schemas.openxmlformats.org/officeDocument/2006/relationships/customXml" Target="../ink/ink15.xml"/><Relationship Id="rId4" Type="http://schemas.openxmlformats.org/officeDocument/2006/relationships/image" Target="../media/image38.png"/><Relationship Id="rId9" Type="http://schemas.openxmlformats.org/officeDocument/2006/relationships/customXml" Target="../ink/ink10.xml"/><Relationship Id="rId14" Type="http://schemas.openxmlformats.org/officeDocument/2006/relationships/image" Target="../media/image490.png"/><Relationship Id="rId22" Type="http://schemas.openxmlformats.org/officeDocument/2006/relationships/image" Target="../media/image531.png"/></Relationships>
</file>

<file path=ppt/slides/_rels/slide12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610.png"/><Relationship Id="rId4"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7-8: Linear Regression</a:t>
            </a:r>
          </a:p>
          <a:p>
            <a:r>
              <a:rPr lang="en-US" sz="2400" dirty="0"/>
              <a:t>February 28 and March 13,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807152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0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200" b="1" dirty="0">
                    <a:cs typeface="Times New Roman" panose="02020603050405020304" pitchFamily="18" charset="0"/>
                  </a:rPr>
                  <a:t>Assumptions: </a:t>
                </a:r>
              </a:p>
              <a:p>
                <a:pPr marL="457200" indent="-457200">
                  <a:buFont typeface="+mj-lt"/>
                  <a:buAutoNum type="arabicPeriod"/>
                </a:pPr>
                <a:r>
                  <a:rPr lang="en-US" sz="2200" b="0" dirty="0">
                    <a:cs typeface="Times New Roman" panose="02020603050405020304" pitchFamily="18" charset="0"/>
                  </a:rPr>
                  <a:t>Mean zero error: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=0</m:t>
                    </m:r>
                  </m:oMath>
                </a14:m>
                <a:r>
                  <a:rPr lang="en-US" sz="2200" dirty="0">
                    <a:cs typeface="Times New Roman" panose="02020603050405020304" pitchFamily="18" charset="0"/>
                  </a:rPr>
                  <a:t>. This is </a:t>
                </a:r>
                <a:r>
                  <a:rPr lang="en-US" sz="2200" i="1" dirty="0">
                    <a:cs typeface="Times New Roman" panose="02020603050405020304" pitchFamily="18" charset="0"/>
                  </a:rPr>
                  <a:t>without loss of generality, given intercept. </a:t>
                </a:r>
              </a:p>
              <a:p>
                <a:pPr marL="457200" indent="-457200">
                  <a:buFont typeface="+mj-lt"/>
                  <a:buAutoNum type="arabicPeriod"/>
                </a:pPr>
                <a:r>
                  <a:rPr lang="en-US" sz="2200" dirty="0">
                    <a:cs typeface="Times New Roman" panose="02020603050405020304" pitchFamily="18" charset="0"/>
                  </a:rPr>
                  <a:t>Mean independence: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200" b="0" i="1" smtClean="0">
                            <a:latin typeface="Cambria Math" panose="02040503050406030204" pitchFamily="18" charset="0"/>
                            <a:cs typeface="Times New Roman" panose="02020603050405020304" pitchFamily="18" charset="0"/>
                          </a:rPr>
                          <m:t>𝑥</m:t>
                        </m:r>
                      </m:e>
                    </m:d>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 0</m:t>
                    </m:r>
                  </m:oMath>
                </a14:m>
                <a:r>
                  <a:rPr lang="en-US" sz="2200" dirty="0">
                    <a:cs typeface="Times New Roman" panose="02020603050405020304" pitchFamily="18" charset="0"/>
                  </a:rPr>
                  <a:t> for all values of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a:t>
                </a:r>
              </a:p>
              <a:p>
                <a:pPr lvl="1"/>
                <a:r>
                  <a:rPr lang="en-US" sz="2000" dirty="0">
                    <a:cs typeface="Times New Roman" panose="02020603050405020304" pitchFamily="18" charset="0"/>
                  </a:rPr>
                  <a:t>This is often a </a:t>
                </a:r>
                <a:r>
                  <a:rPr lang="en-US" sz="2000" b="1" dirty="0">
                    <a:cs typeface="Times New Roman" panose="02020603050405020304" pitchFamily="18" charset="0"/>
                  </a:rPr>
                  <a:t>critical assumption. </a:t>
                </a:r>
              </a:p>
              <a:p>
                <a:pPr lvl="1"/>
                <a:r>
                  <a:rPr lang="en-US" sz="2000" dirty="0">
                    <a:cs typeface="Times New Roman" panose="02020603050405020304" pitchFamily="18" charset="0"/>
                  </a:rPr>
                  <a:t>What does this mean in terms of our DAG framework? </a:t>
                </a:r>
              </a:p>
              <a:p>
                <a:pPr lvl="1"/>
                <a:r>
                  <a:rPr lang="en-US" sz="2000" dirty="0">
                    <a:cs typeface="Times New Roman" panose="02020603050405020304" pitchFamily="18" charset="0"/>
                  </a:rPr>
                  <a:t>Consequence: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𝔼</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𝑦</m:t>
                        </m:r>
                      </m:e>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a:t>
                </a:r>
                <a:r>
                  <a:rPr lang="en-US" sz="2000" b="1" dirty="0">
                    <a:cs typeface="Times New Roman" panose="02020603050405020304" pitchFamily="18" charset="0"/>
                  </a:rPr>
                  <a:t>causal framework!</a:t>
                </a:r>
                <a:r>
                  <a:rPr lang="en-US" sz="20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843" r="-11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819370-FD8A-4F38-9778-62321EED8BF2}"/>
              </a:ext>
            </a:extLst>
          </p:cNvPr>
          <p:cNvPicPr>
            <a:picLocks noChangeAspect="1"/>
          </p:cNvPicPr>
          <p:nvPr/>
        </p:nvPicPr>
        <p:blipFill rotWithShape="1">
          <a:blip r:embed="rId4"/>
          <a:srcRect t="996"/>
          <a:stretch/>
        </p:blipFill>
        <p:spPr>
          <a:xfrm>
            <a:off x="556233" y="962232"/>
            <a:ext cx="10068757" cy="5597780"/>
          </a:xfrm>
          <a:prstGeom prst="rect">
            <a:avLst/>
          </a:prstGeom>
        </p:spPr>
      </p:pic>
      <p:sp>
        <p:nvSpPr>
          <p:cNvPr id="5" name="TextBox 4">
            <a:extLst>
              <a:ext uri="{FF2B5EF4-FFF2-40B4-BE49-F238E27FC236}">
                <a16:creationId xmlns:a16="http://schemas.microsoft.com/office/drawing/2014/main" id="{0867D202-42E6-5A5E-CD93-533FE68D8F7E}"/>
              </a:ext>
            </a:extLst>
          </p:cNvPr>
          <p:cNvSpPr txBox="1"/>
          <p:nvPr/>
        </p:nvSpPr>
        <p:spPr>
          <a:xfrm>
            <a:off x="4648200" y="6096000"/>
            <a:ext cx="1447800" cy="646331"/>
          </a:xfrm>
          <a:prstGeom prst="rect">
            <a:avLst/>
          </a:prstGeom>
          <a:solidFill>
            <a:schemeClr val="bg1"/>
          </a:solidFill>
        </p:spPr>
        <p:txBody>
          <a:bodyPr wrap="square" rtlCol="0">
            <a:spAutoFit/>
          </a:bodyPr>
          <a:lstStyle/>
          <a:p>
            <a:r>
              <a:rPr lang="en-US" dirty="0"/>
              <a:t>Cookies Eaten</a:t>
            </a:r>
          </a:p>
        </p:txBody>
      </p:sp>
      <p:sp>
        <p:nvSpPr>
          <p:cNvPr id="6" name="TextBox 5">
            <a:extLst>
              <a:ext uri="{FF2B5EF4-FFF2-40B4-BE49-F238E27FC236}">
                <a16:creationId xmlns:a16="http://schemas.microsoft.com/office/drawing/2014/main" id="{718D52E2-9AB7-F918-C621-EE366F732CE0}"/>
              </a:ext>
            </a:extLst>
          </p:cNvPr>
          <p:cNvSpPr txBox="1"/>
          <p:nvPr/>
        </p:nvSpPr>
        <p:spPr>
          <a:xfrm rot="16200000">
            <a:off x="-498219" y="3130034"/>
            <a:ext cx="3124203"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582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3943073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006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03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51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24007506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What does this mean in terms of our DAG framework?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3DBE-F86C-A38E-04EE-17DF955F620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E659F6-9D2A-7A22-4C5E-9EDE6A3218A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2309220-4141-8DF8-33B2-40661326B95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76E77AEC-0727-8EAF-C5CE-021549D66AAC}"/>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553262B4-5951-43E1-1679-811651970CAA}"/>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16187D86-649E-56C9-BF8D-C9B96F097E95}"/>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pic>
        <p:nvPicPr>
          <p:cNvPr id="9" name="Picture 8">
            <a:extLst>
              <a:ext uri="{FF2B5EF4-FFF2-40B4-BE49-F238E27FC236}">
                <a16:creationId xmlns:a16="http://schemas.microsoft.com/office/drawing/2014/main" id="{A44CEA36-2A4C-2FEF-96E4-2BFFACC0943E}"/>
              </a:ext>
            </a:extLst>
          </p:cNvPr>
          <p:cNvPicPr>
            <a:picLocks noChangeAspect="1"/>
          </p:cNvPicPr>
          <p:nvPr/>
        </p:nvPicPr>
        <p:blipFill>
          <a:blip r:embed="rId3"/>
          <a:stretch>
            <a:fillRect/>
          </a:stretch>
        </p:blipFill>
        <p:spPr>
          <a:xfrm>
            <a:off x="365759" y="228600"/>
            <a:ext cx="10736215" cy="6172200"/>
          </a:xfrm>
          <a:prstGeom prst="rect">
            <a:avLst/>
          </a:prstGeom>
        </p:spPr>
      </p:pic>
    </p:spTree>
    <p:extLst>
      <p:ext uri="{BB962C8B-B14F-4D97-AF65-F5344CB8AC3E}">
        <p14:creationId xmlns:p14="http://schemas.microsoft.com/office/powerpoint/2010/main" val="320232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Stats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609600" y="1219200"/>
            <a:ext cx="10058400" cy="3416320"/>
          </a:xfrm>
          <a:prstGeom prst="rect">
            <a:avLst/>
          </a:prstGeom>
          <a:solidFill>
            <a:schemeClr val="bg1"/>
          </a:solidFill>
        </p:spPr>
        <p:txBody>
          <a:bodyPr wrap="square" rtlCol="0">
            <a:spAutoFit/>
          </a:bodyPr>
          <a:lstStyle/>
          <a:p>
            <a:r>
              <a:rPr lang="en-US" sz="2400" dirty="0">
                <a:latin typeface="Aptos" panose="020B0004020202020204" pitchFamily="34" charset="0"/>
                <a:cs typeface="Aparajita" panose="02020603050405020304" pitchFamily="18" charset="0"/>
              </a:rPr>
              <a:t>Overall, a pretty good distribution with a (long-ish) left tail: </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4 (2 nearly perfect!)</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6</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2</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1</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or lower: 5</a:t>
            </a:r>
          </a:p>
          <a:p>
            <a:pPr marL="342900" indent="-342900">
              <a:buFont typeface="Arial" panose="020B0604020202020204" pitchFamily="34" charset="0"/>
              <a:buChar char="•"/>
            </a:pPr>
            <a:endParaRPr lang="en-US" sz="2400" dirty="0">
              <a:latin typeface="Aptos" panose="020B0004020202020204" pitchFamily="34" charset="0"/>
              <a:cs typeface="Aparajita" panose="02020603050405020304" pitchFamily="18" charset="0"/>
            </a:endParaRP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Average: 83 (A-)</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Median: 87 (A)</a:t>
            </a:r>
          </a:p>
        </p:txBody>
      </p:sp>
    </p:spTree>
    <p:extLst>
      <p:ext uri="{BB962C8B-B14F-4D97-AF65-F5344CB8AC3E}">
        <p14:creationId xmlns:p14="http://schemas.microsoft.com/office/powerpoint/2010/main" val="48190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7EAAC33-1B05-2FB0-3E93-8F60C1C00CB1}"/>
              </a:ext>
            </a:extLst>
          </p:cNvPr>
          <p:cNvPicPr>
            <a:picLocks noChangeAspect="1"/>
          </p:cNvPicPr>
          <p:nvPr/>
        </p:nvPicPr>
        <p:blipFill>
          <a:blip r:embed="rId3"/>
          <a:stretch>
            <a:fillRect/>
          </a:stretch>
        </p:blipFill>
        <p:spPr>
          <a:xfrm>
            <a:off x="635643" y="960302"/>
            <a:ext cx="7985776" cy="5745297"/>
          </a:xfrm>
          <a:prstGeom prst="rect">
            <a:avLst/>
          </a:prstGeom>
        </p:spPr>
      </p:pic>
    </p:spTree>
    <p:extLst>
      <p:ext uri="{BB962C8B-B14F-4D97-AF65-F5344CB8AC3E}">
        <p14:creationId xmlns:p14="http://schemas.microsoft.com/office/powerpoint/2010/main" val="4226076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092E978-B7AC-43E2-A1A0-A6EE6F24A27C}"/>
              </a:ext>
            </a:extLst>
          </p:cNvPr>
          <p:cNvPicPr>
            <a:picLocks noChangeAspect="1"/>
          </p:cNvPicPr>
          <p:nvPr/>
        </p:nvPicPr>
        <p:blipFill>
          <a:blip r:embed="rId3"/>
          <a:stretch>
            <a:fillRect/>
          </a:stretch>
        </p:blipFill>
        <p:spPr>
          <a:xfrm>
            <a:off x="697018" y="938118"/>
            <a:ext cx="8152360" cy="5582490"/>
          </a:xfrm>
          <a:prstGeom prst="rect">
            <a:avLst/>
          </a:prstGeom>
        </p:spPr>
      </p:pic>
    </p:spTree>
    <p:extLst>
      <p:ext uri="{BB962C8B-B14F-4D97-AF65-F5344CB8AC3E}">
        <p14:creationId xmlns:p14="http://schemas.microsoft.com/office/powerpoint/2010/main" val="3193107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138AFE3F-DE9E-9E25-9A54-B9AD1BA71192}"/>
              </a:ext>
            </a:extLst>
          </p:cNvPr>
          <p:cNvPicPr>
            <a:picLocks noChangeAspect="1"/>
          </p:cNvPicPr>
          <p:nvPr/>
        </p:nvPicPr>
        <p:blipFill>
          <a:blip r:embed="rId3"/>
          <a:stretch>
            <a:fillRect/>
          </a:stretch>
        </p:blipFill>
        <p:spPr>
          <a:xfrm>
            <a:off x="609600" y="985380"/>
            <a:ext cx="7086600" cy="5625347"/>
          </a:xfrm>
          <a:prstGeom prst="rect">
            <a:avLst/>
          </a:prstGeom>
        </p:spPr>
      </p:pic>
    </p:spTree>
    <p:extLst>
      <p:ext uri="{BB962C8B-B14F-4D97-AF65-F5344CB8AC3E}">
        <p14:creationId xmlns:p14="http://schemas.microsoft.com/office/powerpoint/2010/main" val="3535424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0FB29E2-5A8D-AEC2-91C3-14F2263511A9}"/>
              </a:ext>
            </a:extLst>
          </p:cNvPr>
          <p:cNvPicPr>
            <a:picLocks noChangeAspect="1"/>
          </p:cNvPicPr>
          <p:nvPr/>
        </p:nvPicPr>
        <p:blipFill>
          <a:blip r:embed="rId3"/>
          <a:stretch>
            <a:fillRect/>
          </a:stretch>
        </p:blipFill>
        <p:spPr>
          <a:xfrm>
            <a:off x="755530" y="962232"/>
            <a:ext cx="6891636" cy="5558376"/>
          </a:xfrm>
          <a:prstGeom prst="rect">
            <a:avLst/>
          </a:prstGeom>
        </p:spPr>
      </p:pic>
    </p:spTree>
    <p:extLst>
      <p:ext uri="{BB962C8B-B14F-4D97-AF65-F5344CB8AC3E}">
        <p14:creationId xmlns:p14="http://schemas.microsoft.com/office/powerpoint/2010/main" val="726018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4725DCB8-1E7E-90EE-6DED-F7714C939AA2}"/>
              </a:ext>
            </a:extLst>
          </p:cNvPr>
          <p:cNvPicPr>
            <a:picLocks noChangeAspect="1"/>
          </p:cNvPicPr>
          <p:nvPr/>
        </p:nvPicPr>
        <p:blipFill>
          <a:blip r:embed="rId3"/>
          <a:stretch>
            <a:fillRect/>
          </a:stretch>
        </p:blipFill>
        <p:spPr>
          <a:xfrm>
            <a:off x="628369" y="977828"/>
            <a:ext cx="9430031" cy="4775253"/>
          </a:xfrm>
          <a:prstGeom prst="rect">
            <a:avLst/>
          </a:prstGeom>
        </p:spPr>
      </p:pic>
    </p:spTree>
    <p:extLst>
      <p:ext uri="{BB962C8B-B14F-4D97-AF65-F5344CB8AC3E}">
        <p14:creationId xmlns:p14="http://schemas.microsoft.com/office/powerpoint/2010/main" val="3801453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47CD9FB-2CD1-1AF6-7775-7239DACA7616}"/>
              </a:ext>
            </a:extLst>
          </p:cNvPr>
          <p:cNvPicPr>
            <a:picLocks noChangeAspect="1"/>
          </p:cNvPicPr>
          <p:nvPr/>
        </p:nvPicPr>
        <p:blipFill>
          <a:blip r:embed="rId3"/>
          <a:stretch>
            <a:fillRect/>
          </a:stretch>
        </p:blipFill>
        <p:spPr>
          <a:xfrm>
            <a:off x="609600" y="228600"/>
            <a:ext cx="11298313" cy="5257800"/>
          </a:xfrm>
          <a:prstGeom prst="rect">
            <a:avLst/>
          </a:prstGeom>
        </p:spPr>
      </p:pic>
    </p:spTree>
    <p:extLst>
      <p:ext uri="{BB962C8B-B14F-4D97-AF65-F5344CB8AC3E}">
        <p14:creationId xmlns:p14="http://schemas.microsoft.com/office/powerpoint/2010/main" val="1908571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81133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27628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106341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121026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282822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720890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8199</TotalTime>
  <Words>9117</Words>
  <Application>Microsoft Office PowerPoint</Application>
  <PresentationFormat>Widescreen</PresentationFormat>
  <Paragraphs>1001</Paragraphs>
  <Slides>131</Slides>
  <Notes>111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Aptos</vt:lpstr>
      <vt:lpstr>Aptos Narrow</vt:lpstr>
      <vt:lpstr>Arial</vt:lpstr>
      <vt:lpstr>Calibri</vt:lpstr>
      <vt:lpstr>Cambria Math</vt:lpstr>
      <vt:lpstr>Open Sans</vt:lpstr>
      <vt:lpstr>Symbol</vt:lpstr>
      <vt:lpstr>Times New Roman</vt:lpstr>
      <vt:lpstr>Wingdings 2</vt:lpstr>
      <vt:lpstr>View</vt:lpstr>
      <vt:lpstr>Intermediate Statistics</vt:lpstr>
      <vt:lpstr>PowerPoint Presentation</vt:lpstr>
      <vt:lpstr>PowerPoint Presentation</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Midterm Stats</vt:lpstr>
      <vt:lpstr>Midterm Overview: True/False</vt:lpstr>
      <vt:lpstr>Midterm Overview: True/False</vt:lpstr>
      <vt:lpstr>Midterm Overview: Coding</vt:lpstr>
      <vt:lpstr>Midterm Overview: Coding</vt:lpstr>
      <vt:lpstr>Midterm Overview: Coding</vt:lpstr>
      <vt:lpstr>Types of Control Variables</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749</cp:revision>
  <dcterms:created xsi:type="dcterms:W3CDTF">2011-01-10T00:42:42Z</dcterms:created>
  <dcterms:modified xsi:type="dcterms:W3CDTF">2024-03-15T11:35:41Z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